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Baloo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57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sv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gif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1E94B6AC-8BEA-466A-A18E-789D5D865F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678119">
            <a:off x="-7342925" y="5383555"/>
            <a:ext cx="12725595" cy="14205829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028700" y="2146679"/>
            <a:ext cx="15555091" cy="6519526"/>
            <a:chOff x="0" y="0"/>
            <a:chExt cx="20740121" cy="8692702"/>
          </a:xfrm>
        </p:grpSpPr>
        <p:sp>
          <p:nvSpPr>
            <p:cNvPr id="3" name="TextBox 3"/>
            <p:cNvSpPr txBox="1"/>
            <p:nvPr/>
          </p:nvSpPr>
          <p:spPr>
            <a:xfrm>
              <a:off x="0" y="1282264"/>
              <a:ext cx="20740121" cy="563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60"/>
                </a:lnSpc>
              </a:pPr>
              <a:r>
                <a:rPr lang="en-US" sz="9300">
                  <a:solidFill>
                    <a:srgbClr val="FFFAEF"/>
                  </a:solidFill>
                  <a:latin typeface="Baloo"/>
                </a:rPr>
                <a:t>Xây dựng desktop client cho hệ thống AI nhận diện khuôn mặt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796364"/>
              <a:ext cx="20740121" cy="902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40"/>
                </a:lnSpc>
              </a:pPr>
              <a:r>
                <a:rPr lang="en-US" sz="4100">
                  <a:solidFill>
                    <a:srgbClr val="FFFAEF"/>
                  </a:solidFill>
                  <a:latin typeface="Clear Sans Regular"/>
                </a:rPr>
                <a:t>Thuyết trình bởi Nhóm 29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9779"/>
              <a:ext cx="20740121" cy="729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FFFAEF"/>
                  </a:solidFill>
                  <a:latin typeface="Clear Sans Regular"/>
                </a:rPr>
                <a:t>Công nghệ phần mềm mới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028700"/>
            <a:ext cx="367402" cy="346352"/>
            <a:chOff x="0" y="0"/>
            <a:chExt cx="489869" cy="461803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489869" cy="0"/>
            </a:xfrm>
            <a:prstGeom prst="line">
              <a:avLst/>
            </a:prstGeom>
            <a:ln w="50800" cap="rnd">
              <a:solidFill>
                <a:srgbClr val="FFFAE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205275"/>
              <a:ext cx="489869" cy="0"/>
            </a:xfrm>
            <a:prstGeom prst="line">
              <a:avLst/>
            </a:prstGeom>
            <a:ln w="50800" cap="rnd">
              <a:solidFill>
                <a:srgbClr val="FFFAE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0" y="410931"/>
              <a:ext cx="489869" cy="0"/>
            </a:xfrm>
            <a:prstGeom prst="line">
              <a:avLst/>
            </a:prstGeom>
            <a:ln w="50800" cap="rnd">
              <a:solidFill>
                <a:srgbClr val="FFFAE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6356600" y="9076225"/>
            <a:ext cx="902700" cy="182075"/>
            <a:chOff x="0" y="0"/>
            <a:chExt cx="2128209" cy="429260"/>
          </a:xfrm>
        </p:grpSpPr>
        <p:sp>
          <p:nvSpPr>
            <p:cNvPr id="12" name="Freeform 12"/>
            <p:cNvSpPr/>
            <p:nvPr/>
          </p:nvSpPr>
          <p:spPr>
            <a:xfrm>
              <a:off x="0" y="-5080"/>
              <a:ext cx="2128209" cy="434340"/>
            </a:xfrm>
            <a:custGeom>
              <a:avLst/>
              <a:gdLst/>
              <a:ahLst/>
              <a:cxnLst/>
              <a:rect l="l" t="t" r="r" b="b"/>
              <a:pathLst>
                <a:path w="2128209" h="434340">
                  <a:moveTo>
                    <a:pt x="2110429" y="187960"/>
                  </a:moveTo>
                  <a:lnTo>
                    <a:pt x="1848809" y="11430"/>
                  </a:lnTo>
                  <a:cubicBezTo>
                    <a:pt x="1831029" y="0"/>
                    <a:pt x="1808169" y="3810"/>
                    <a:pt x="1795469" y="21590"/>
                  </a:cubicBezTo>
                  <a:cubicBezTo>
                    <a:pt x="1784039" y="39370"/>
                    <a:pt x="1787849" y="62230"/>
                    <a:pt x="1805629" y="74930"/>
                  </a:cubicBezTo>
                  <a:lnTo>
                    <a:pt x="196437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964379" y="257810"/>
                  </a:lnTo>
                  <a:lnTo>
                    <a:pt x="1805629" y="364490"/>
                  </a:lnTo>
                  <a:cubicBezTo>
                    <a:pt x="1787849" y="375920"/>
                    <a:pt x="1784039" y="400050"/>
                    <a:pt x="1795469" y="417830"/>
                  </a:cubicBezTo>
                  <a:cubicBezTo>
                    <a:pt x="1803089" y="429260"/>
                    <a:pt x="1814519" y="434340"/>
                    <a:pt x="1827219" y="434340"/>
                  </a:cubicBezTo>
                  <a:cubicBezTo>
                    <a:pt x="1834839" y="434340"/>
                    <a:pt x="1842459" y="431800"/>
                    <a:pt x="1848809" y="427990"/>
                  </a:cubicBezTo>
                  <a:lnTo>
                    <a:pt x="2111699" y="251460"/>
                  </a:lnTo>
                  <a:cubicBezTo>
                    <a:pt x="2121859" y="243840"/>
                    <a:pt x="2128209" y="232410"/>
                    <a:pt x="2128209" y="219710"/>
                  </a:cubicBezTo>
                  <a:cubicBezTo>
                    <a:pt x="2128209" y="207010"/>
                    <a:pt x="2121859" y="195580"/>
                    <a:pt x="2110429" y="187960"/>
                  </a:cubicBezTo>
                  <a:close/>
                </a:path>
              </a:pathLst>
            </a:custGeom>
            <a:solidFill>
              <a:srgbClr val="FFFAEF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094170">
            <a:off x="14148180" y="-2590072"/>
            <a:ext cx="7036829" cy="7237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596181"/>
            <a:ext cx="7074427" cy="1042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80"/>
              </a:lnSpc>
            </a:pPr>
            <a:r>
              <a:rPr lang="en-US" sz="6900">
                <a:solidFill>
                  <a:srgbClr val="000000"/>
                </a:solidFill>
                <a:latin typeface="Baloo"/>
              </a:rPr>
              <a:t>Nguồn tham khảo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739831" y="3326315"/>
            <a:ext cx="7519469" cy="812377"/>
            <a:chOff x="0" y="0"/>
            <a:chExt cx="10025959" cy="1083169"/>
          </a:xfrm>
        </p:grpSpPr>
        <p:sp>
          <p:nvSpPr>
            <p:cNvPr id="4" name="TextBox 4"/>
            <p:cNvSpPr txBox="1"/>
            <p:nvPr/>
          </p:nvSpPr>
          <p:spPr>
            <a:xfrm>
              <a:off x="1211311" y="-17427"/>
              <a:ext cx="8814647" cy="1108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 u="sng">
                  <a:solidFill>
                    <a:srgbClr val="5271FF"/>
                  </a:solidFill>
                  <a:latin typeface="Clear Sans Regular"/>
                </a:rPr>
                <a:t>justadudewhohacks/face-api.js</a:t>
              </a:r>
            </a:p>
            <a:p>
              <a:pPr>
                <a:lnSpc>
                  <a:spcPts val="3380"/>
                </a:lnSpc>
              </a:pPr>
              <a:endParaRPr lang="en-US" sz="2600" u="sng">
                <a:solidFill>
                  <a:srgbClr val="5271FF"/>
                </a:solidFill>
                <a:latin typeface="Clear Sans Regula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0075"/>
              <a:ext cx="998212" cy="769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01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39831" y="4844468"/>
            <a:ext cx="7519469" cy="812377"/>
            <a:chOff x="0" y="0"/>
            <a:chExt cx="10025959" cy="1083169"/>
          </a:xfrm>
        </p:grpSpPr>
        <p:sp>
          <p:nvSpPr>
            <p:cNvPr id="7" name="TextBox 7"/>
            <p:cNvSpPr txBox="1"/>
            <p:nvPr/>
          </p:nvSpPr>
          <p:spPr>
            <a:xfrm>
              <a:off x="1211311" y="-17427"/>
              <a:ext cx="8814647" cy="1108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 Regular"/>
                </a:rPr>
                <a:t>Tìm hiểu thư viện face-api thông qua viết ứng dụng Face Recognition. Viblo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0075"/>
              <a:ext cx="998212" cy="769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02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39831" y="6367066"/>
            <a:ext cx="7519469" cy="593619"/>
            <a:chOff x="0" y="0"/>
            <a:chExt cx="10025959" cy="791492"/>
          </a:xfrm>
        </p:grpSpPr>
        <p:sp>
          <p:nvSpPr>
            <p:cNvPr id="10" name="TextBox 10"/>
            <p:cNvSpPr txBox="1"/>
            <p:nvPr/>
          </p:nvSpPr>
          <p:spPr>
            <a:xfrm>
              <a:off x="1211311" y="262396"/>
              <a:ext cx="8814647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 Regular"/>
                </a:rPr>
                <a:t>Xây dựng desktop app bằng Electron. Viblo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6002"/>
              <a:ext cx="998212" cy="769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03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-21944" y="0"/>
            <a:ext cx="11958233" cy="209873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5400000" flipH="1" flipV="1">
            <a:off x="1041561" y="4941242"/>
            <a:ext cx="4331879" cy="6415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16799">
            <a:off x="9736550" y="-2506878"/>
            <a:ext cx="11406363" cy="99235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64771" t="21970"/>
          <a:stretch>
            <a:fillRect/>
          </a:stretch>
        </p:blipFill>
        <p:spPr>
          <a:xfrm rot="5400000">
            <a:off x="3124630" y="2018870"/>
            <a:ext cx="5143500" cy="11392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t="11640" b="11640"/>
          <a:stretch>
            <a:fillRect/>
          </a:stretch>
        </p:blipFill>
        <p:spPr>
          <a:xfrm>
            <a:off x="1028700" y="2992283"/>
            <a:ext cx="16230600" cy="626601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67548" y="1232809"/>
            <a:ext cx="12290952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Baloo"/>
              </a:rP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408585">
            <a:off x="4499355" y="-533795"/>
            <a:ext cx="9289290" cy="103698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421807" y="4060287"/>
            <a:ext cx="9444385" cy="2166426"/>
            <a:chOff x="0" y="0"/>
            <a:chExt cx="12592514" cy="2888569"/>
          </a:xfrm>
        </p:grpSpPr>
        <p:sp>
          <p:nvSpPr>
            <p:cNvPr id="4" name="TextBox 4"/>
            <p:cNvSpPr txBox="1"/>
            <p:nvPr/>
          </p:nvSpPr>
          <p:spPr>
            <a:xfrm>
              <a:off x="0" y="-4233"/>
              <a:ext cx="12592514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Baloo"/>
                </a:rPr>
                <a:t>Xin cảm ơn!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191127"/>
              <a:ext cx="12592514" cy="66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2"/>
                </a:lnSpc>
              </a:pPr>
              <a:endParaRPr lang="en-US" sz="3125" dirty="0">
                <a:solidFill>
                  <a:srgbClr val="000000"/>
                </a:solidFill>
                <a:latin typeface="Clear Sans Regular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62989" t="67035"/>
          <a:stretch>
            <a:fillRect/>
          </a:stretch>
        </p:blipFill>
        <p:spPr>
          <a:xfrm rot="5400000">
            <a:off x="-202103" y="6179918"/>
            <a:ext cx="4312936" cy="384137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640279" y="-4239083"/>
            <a:ext cx="8152651" cy="8478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927178">
            <a:off x="-8975612" y="-6335199"/>
            <a:ext cx="12725595" cy="142058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873312">
            <a:off x="14252476" y="3099636"/>
            <a:ext cx="11748976" cy="1157808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246675" y="6138733"/>
            <a:ext cx="5559029" cy="1027048"/>
            <a:chOff x="0" y="0"/>
            <a:chExt cx="7412038" cy="1369398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7412038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Phạm Nguyễn Hải Dương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40301"/>
              <a:ext cx="7412038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 Regular"/>
                </a:rPr>
                <a:t>Trưởng nhóm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63629" y="7629110"/>
            <a:ext cx="5559029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Nguyễn Tấn Hào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48431" y="6341742"/>
            <a:ext cx="3054316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19110343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5097" y="4516752"/>
            <a:ext cx="1067404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sz="6900">
                <a:solidFill>
                  <a:srgbClr val="000000"/>
                </a:solidFill>
                <a:latin typeface="Baloo"/>
              </a:rPr>
              <a:t>Thành viên nhóm 29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3629" y="8678765"/>
            <a:ext cx="5559029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Trần Tiến Dũng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48431" y="7629110"/>
            <a:ext cx="3054316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19110358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48431" y="8578162"/>
            <a:ext cx="3054316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19110337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77240"/>
            <a:ext cx="1067404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sz="6900">
                <a:solidFill>
                  <a:srgbClr val="000000"/>
                </a:solidFill>
                <a:latin typeface="Baloo"/>
              </a:rPr>
              <a:t>Giáo viên hướng dẫn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0957" y="2343147"/>
            <a:ext cx="5559029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TS Huỳnh Xuân Phụng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64771" t="21970"/>
          <a:stretch>
            <a:fillRect/>
          </a:stretch>
        </p:blipFill>
        <p:spPr>
          <a:xfrm rot="5400000">
            <a:off x="3124630" y="2018870"/>
            <a:ext cx="5143500" cy="11392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16799">
            <a:off x="9736550" y="-2506878"/>
            <a:ext cx="11406363" cy="992353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468198" y="1225319"/>
            <a:ext cx="5362043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FFFAEF"/>
                </a:solidFill>
                <a:latin typeface="Baloo"/>
              </a:rPr>
              <a:t>NỘI DUNG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64925" y="1869844"/>
            <a:ext cx="5087567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FFFAEF"/>
                </a:solidFill>
                <a:latin typeface="Baloo"/>
              </a:rPr>
              <a:t>Giới thiệu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62675" y="3487622"/>
            <a:ext cx="5737928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FFFAEF"/>
                </a:solidFill>
                <a:latin typeface="Baloo"/>
              </a:rPr>
              <a:t>Xác định yêu cầu hệ thống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60943" y="5201094"/>
            <a:ext cx="2214510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FFFAEF"/>
                </a:solidFill>
                <a:latin typeface="Baloo"/>
              </a:rPr>
              <a:t>Giao diện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99110" y="6878764"/>
            <a:ext cx="1917351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FFFAEF"/>
                </a:solidFill>
                <a:latin typeface="Baloo"/>
              </a:rPr>
              <a:t>Kết luận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93698" y="8675370"/>
            <a:ext cx="1487132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FFFAEF"/>
                </a:solidFill>
                <a:latin typeface="Baloo"/>
              </a:rP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937396">
            <a:off x="8766745" y="2255712"/>
            <a:ext cx="8964268" cy="85065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776060">
            <a:off x="13631943" y="-2747950"/>
            <a:ext cx="8338090" cy="725413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r="50176"/>
          <a:stretch>
            <a:fillRect/>
          </a:stretch>
        </p:blipFill>
        <p:spPr>
          <a:xfrm>
            <a:off x="10288377" y="2819976"/>
            <a:ext cx="6253219" cy="65879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28700"/>
            <a:ext cx="10172854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Giới thiệu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370635"/>
            <a:ext cx="6186622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Mục tiêu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195066"/>
            <a:ext cx="8293143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Lý do chọn đề tài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546204"/>
            <a:ext cx="4462314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latin typeface="Baloo"/>
              </a:rPr>
              <a:t>Đối</a:t>
            </a:r>
            <a:r>
              <a:rPr lang="en-US" sz="36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loo"/>
              </a:rPr>
              <a:t>tượng</a:t>
            </a:r>
            <a:r>
              <a:rPr lang="en-US" sz="36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loo"/>
              </a:rPr>
              <a:t>và</a:t>
            </a:r>
            <a:r>
              <a:rPr lang="en-US" sz="36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loo"/>
              </a:rPr>
              <a:t>phạm</a:t>
            </a:r>
            <a:r>
              <a:rPr lang="en-US" sz="3600" dirty="0">
                <a:solidFill>
                  <a:srgbClr val="000000"/>
                </a:solidFill>
                <a:latin typeface="Baloo"/>
              </a:rPr>
              <a:t> vi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>
            <a:extLst>
              <a:ext uri="{FF2B5EF4-FFF2-40B4-BE49-F238E27FC236}">
                <a16:creationId xmlns:a16="http://schemas.microsoft.com/office/drawing/2014/main" id="{5EF96E4D-53E4-49CF-872C-596FBF244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899793">
            <a:off x="-2713827" y="-3001975"/>
            <a:ext cx="8338090" cy="7254138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C7D0350-2C0D-43F0-829F-7519A932C3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2662604">
            <a:off x="4747945" y="4008970"/>
            <a:ext cx="8964268" cy="85065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t="756" b="14896"/>
          <a:stretch>
            <a:fillRect/>
          </a:stretch>
        </p:blipFill>
        <p:spPr>
          <a:xfrm>
            <a:off x="8031870" y="818889"/>
            <a:ext cx="4514082" cy="226829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488302" y="1712199"/>
            <a:ext cx="3621649" cy="123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53"/>
              </a:lnSpc>
            </a:pPr>
            <a:r>
              <a:rPr lang="en-US" sz="3538">
                <a:solidFill>
                  <a:srgbClr val="000000"/>
                </a:solidFill>
                <a:latin typeface="Baloo"/>
              </a:rPr>
              <a:t>Nhận diện khuôn mặt qua hình ảnh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922822"/>
            <a:ext cx="6436125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Baloo"/>
              </a:rPr>
              <a:t>XÁC ĐỊNH YÊU CẦU HỆ THỐNG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756" b="14896"/>
          <a:stretch>
            <a:fillRect/>
          </a:stretch>
        </p:blipFill>
        <p:spPr>
          <a:xfrm>
            <a:off x="13006596" y="223801"/>
            <a:ext cx="4514082" cy="226829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t="756" b="14896"/>
          <a:stretch>
            <a:fillRect/>
          </a:stretch>
        </p:blipFill>
        <p:spPr>
          <a:xfrm>
            <a:off x="8031870" y="4350579"/>
            <a:ext cx="4974726" cy="249976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t="2471" b="16612"/>
          <a:stretch>
            <a:fillRect/>
          </a:stretch>
        </p:blipFill>
        <p:spPr>
          <a:xfrm>
            <a:off x="13399587" y="3216431"/>
            <a:ext cx="4705470" cy="22682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t="756" b="14896"/>
          <a:stretch>
            <a:fillRect/>
          </a:stretch>
        </p:blipFill>
        <p:spPr>
          <a:xfrm>
            <a:off x="10656362" y="7410235"/>
            <a:ext cx="4514082" cy="226829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266156" y="1126636"/>
            <a:ext cx="3994962" cy="1816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64"/>
              </a:lnSpc>
            </a:pPr>
            <a:r>
              <a:rPr lang="en-US" sz="3474">
                <a:solidFill>
                  <a:srgbClr val="000000"/>
                </a:solidFill>
                <a:latin typeface="Baloo"/>
              </a:rPr>
              <a:t>Xác định khuôn mặt được định sẵn</a:t>
            </a:r>
          </a:p>
          <a:p>
            <a:pPr algn="just">
              <a:lnSpc>
                <a:spcPts val="4864"/>
              </a:lnSpc>
            </a:pPr>
            <a:endParaRPr lang="en-US" sz="3474">
              <a:solidFill>
                <a:srgbClr val="000000"/>
              </a:solidFill>
              <a:latin typeface="Balo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488302" y="4882367"/>
            <a:ext cx="3621649" cy="18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53"/>
              </a:lnSpc>
            </a:pPr>
            <a:r>
              <a:rPr lang="en-US" sz="3538">
                <a:solidFill>
                  <a:srgbClr val="000000"/>
                </a:solidFill>
                <a:latin typeface="Baloo"/>
              </a:rPr>
              <a:t>Dự đoán tuổi tác và giới tính qua khuôn mặt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81653" y="4086613"/>
            <a:ext cx="4132016" cy="123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53"/>
              </a:lnSpc>
            </a:pPr>
            <a:r>
              <a:rPr lang="en-US" sz="3538">
                <a:solidFill>
                  <a:srgbClr val="000000"/>
                </a:solidFill>
                <a:latin typeface="Baloo"/>
              </a:rPr>
              <a:t>Nhận diện landmark của khuôn mặt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84129" y="8193371"/>
            <a:ext cx="3844935" cy="123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53"/>
              </a:lnSpc>
            </a:pPr>
            <a:r>
              <a:rPr lang="en-US" sz="3538">
                <a:solidFill>
                  <a:srgbClr val="000000"/>
                </a:solidFill>
                <a:latin typeface="Baloo"/>
              </a:rPr>
              <a:t>Nhận cảm xúc của khuôn mặt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:a16="http://schemas.microsoft.com/office/drawing/2014/main" id="{5D4F68BE-46C1-4EAA-A493-67596A60F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913775">
            <a:off x="-1768220" y="5323033"/>
            <a:ext cx="8338090" cy="7254138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62989" t="67035"/>
          <a:stretch>
            <a:fillRect/>
          </a:stretch>
        </p:blipFill>
        <p:spPr>
          <a:xfrm rot="16200000">
            <a:off x="14989467" y="199173"/>
            <a:ext cx="3468258" cy="308905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367402" cy="346352"/>
            <a:chOff x="0" y="0"/>
            <a:chExt cx="489869" cy="46180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205275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410931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6716" y="3812944"/>
            <a:ext cx="4677138" cy="62161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955530" y="4311317"/>
            <a:ext cx="4140304" cy="276020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 l="22501" t="40797"/>
          <a:stretch>
            <a:fillRect/>
          </a:stretch>
        </p:blipFill>
        <p:spPr>
          <a:xfrm>
            <a:off x="11721870" y="6214223"/>
            <a:ext cx="1850397" cy="1413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121765" y="4891174"/>
            <a:ext cx="1981627" cy="121209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52674" y="6214223"/>
            <a:ext cx="2537499" cy="162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rcRect l="29704" t="16777" r="30769" b="12396"/>
          <a:stretch>
            <a:fillRect/>
          </a:stretch>
        </p:blipFill>
        <p:spPr>
          <a:xfrm>
            <a:off x="13016423" y="7952523"/>
            <a:ext cx="2009572" cy="202552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647069" y="3774844"/>
            <a:ext cx="4757851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Công nghệ sử dụng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66577" y="1907944"/>
            <a:ext cx="12754846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Kiến trúc và công nghệ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12461">
            <a:off x="6757143" y="499975"/>
            <a:ext cx="9508910" cy="98410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r="64034" b="46739"/>
          <a:stretch>
            <a:fillRect/>
          </a:stretch>
        </p:blipFill>
        <p:spPr>
          <a:xfrm rot="-5400000" flipH="1">
            <a:off x="1041561" y="-1041561"/>
            <a:ext cx="4331879" cy="641500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10880" y="1303020"/>
            <a:ext cx="4366691" cy="384179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10880" y="5420497"/>
            <a:ext cx="4366691" cy="440556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084087" y="1296070"/>
            <a:ext cx="4981304" cy="852999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4642451"/>
            <a:ext cx="5087567" cy="1849801"/>
            <a:chOff x="0" y="0"/>
            <a:chExt cx="6783423" cy="2466402"/>
          </a:xfrm>
        </p:grpSpPr>
        <p:sp>
          <p:nvSpPr>
            <p:cNvPr id="8" name="TextBox 8"/>
            <p:cNvSpPr txBox="1"/>
            <p:nvPr/>
          </p:nvSpPr>
          <p:spPr>
            <a:xfrm>
              <a:off x="0" y="1639490"/>
              <a:ext cx="6783423" cy="846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99"/>
                </a:lnSpc>
              </a:pPr>
              <a:r>
                <a:rPr lang="en-US" sz="3999">
                  <a:solidFill>
                    <a:srgbClr val="FFFAEF"/>
                  </a:solidFill>
                  <a:latin typeface="Clear Sans Regular"/>
                </a:rPr>
                <a:t>Cấu trúc dự án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3533"/>
              <a:ext cx="6783423" cy="1263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99"/>
                </a:lnSpc>
              </a:pPr>
              <a:r>
                <a:rPr lang="en-US" sz="5999">
                  <a:solidFill>
                    <a:srgbClr val="FFFAEF"/>
                  </a:solidFill>
                  <a:latin typeface="Baloo"/>
                </a:rPr>
                <a:t>Giao diện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12461">
            <a:off x="6757143" y="499975"/>
            <a:ext cx="9508910" cy="98410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r="64034" b="46739"/>
          <a:stretch>
            <a:fillRect/>
          </a:stretch>
        </p:blipFill>
        <p:spPr>
          <a:xfrm rot="-5400000" flipH="1">
            <a:off x="1041561" y="-1041561"/>
            <a:ext cx="4331879" cy="641500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26787" y="2220380"/>
            <a:ext cx="6940040" cy="36716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26787" y="6120622"/>
            <a:ext cx="6940040" cy="367164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668059" y="2165939"/>
            <a:ext cx="6548763" cy="761950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6600216" y="77050"/>
            <a:ext cx="5087567" cy="1911396"/>
            <a:chOff x="0" y="0"/>
            <a:chExt cx="6783423" cy="2548528"/>
          </a:xfrm>
        </p:grpSpPr>
        <p:sp>
          <p:nvSpPr>
            <p:cNvPr id="8" name="TextBox 8"/>
            <p:cNvSpPr txBox="1"/>
            <p:nvPr/>
          </p:nvSpPr>
          <p:spPr>
            <a:xfrm>
              <a:off x="0" y="1721617"/>
              <a:ext cx="6783423" cy="846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</a:pPr>
              <a:r>
                <a:rPr lang="en-US" sz="3999">
                  <a:solidFill>
                    <a:srgbClr val="000000"/>
                  </a:solidFill>
                  <a:latin typeface="Clear Sans Regular"/>
                </a:rPr>
                <a:t>Giao diện ứng dụng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3533"/>
              <a:ext cx="6783423" cy="1345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19"/>
                </a:lnSpc>
              </a:pPr>
              <a:r>
                <a:rPr lang="en-US" sz="6399">
                  <a:solidFill>
                    <a:srgbClr val="000000"/>
                  </a:solidFill>
                  <a:latin typeface="Baloo"/>
                </a:rPr>
                <a:t>Giao diện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320369">
            <a:off x="14408946" y="3078113"/>
            <a:ext cx="10343361" cy="912474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040285" y="3798965"/>
            <a:ext cx="7074427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Kết luận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85800" y="876300"/>
            <a:ext cx="10706507" cy="1616641"/>
            <a:chOff x="0" y="0"/>
            <a:chExt cx="14275343" cy="2155521"/>
          </a:xfrm>
        </p:grpSpPr>
        <p:sp>
          <p:nvSpPr>
            <p:cNvPr id="5" name="TextBox 5"/>
            <p:cNvSpPr txBox="1"/>
            <p:nvPr/>
          </p:nvSpPr>
          <p:spPr>
            <a:xfrm>
              <a:off x="0" y="1095706"/>
              <a:ext cx="14275343" cy="1078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49"/>
                </a:lnSpc>
              </a:pPr>
              <a:r>
                <a:rPr lang="en-US" sz="2499">
                  <a:solidFill>
                    <a:srgbClr val="000000"/>
                  </a:solidFill>
                  <a:latin typeface="Clear Sans Regular"/>
                </a:rPr>
                <a:t>Hoàn thành các chức năng cơ bản đã xác định được ở yêu cầu chức năng</a:t>
              </a:r>
            </a:p>
            <a:p>
              <a:pPr algn="just">
                <a:lnSpc>
                  <a:spcPts val="3249"/>
                </a:lnSpc>
              </a:pPr>
              <a:endParaRPr lang="en-US" sz="2499">
                <a:solidFill>
                  <a:srgbClr val="000000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9229"/>
              <a:ext cx="14275343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Baloo"/>
                </a:rPr>
                <a:t>Kết</a:t>
              </a:r>
              <a:r>
                <a:rPr lang="en-US" sz="3600" dirty="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Baloo"/>
                </a:rPr>
                <a:t>quả</a:t>
              </a:r>
              <a:r>
                <a:rPr lang="en-US" sz="3600" dirty="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Baloo"/>
                </a:rPr>
                <a:t>đạt</a:t>
              </a:r>
              <a:r>
                <a:rPr lang="en-US" sz="3600" dirty="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Baloo"/>
                </a:rPr>
                <a:t>được</a:t>
              </a:r>
              <a:r>
                <a:rPr lang="en-US" sz="3600" dirty="0">
                  <a:solidFill>
                    <a:srgbClr val="000000"/>
                  </a:solidFill>
                  <a:latin typeface="Baloo"/>
                </a:rPr>
                <a:t> 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85800" y="3692244"/>
            <a:ext cx="10706507" cy="1647510"/>
            <a:chOff x="0" y="-39229"/>
            <a:chExt cx="14275343" cy="2196680"/>
          </a:xfrm>
        </p:grpSpPr>
        <p:sp>
          <p:nvSpPr>
            <p:cNvPr id="8" name="TextBox 8"/>
            <p:cNvSpPr txBox="1"/>
            <p:nvPr/>
          </p:nvSpPr>
          <p:spPr>
            <a:xfrm>
              <a:off x="0" y="1095707"/>
              <a:ext cx="14275343" cy="1061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49"/>
                </a:lnSpc>
              </a:pPr>
              <a:r>
                <a:rPr lang="en-US" sz="2499" dirty="0" err="1">
                  <a:solidFill>
                    <a:srgbClr val="000000"/>
                  </a:solidFill>
                  <a:latin typeface="Clear Sans Regular"/>
                </a:rPr>
                <a:t>Điều</a:t>
              </a:r>
              <a:r>
                <a:rPr lang="en-US" sz="2499" dirty="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Clear Sans Regular"/>
                </a:rPr>
                <a:t>kiện</a:t>
              </a:r>
              <a:r>
                <a:rPr lang="en-US" sz="2499" dirty="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Clear Sans Regular"/>
                </a:rPr>
                <a:t>thời</a:t>
              </a:r>
              <a:r>
                <a:rPr lang="en-US" sz="2499" dirty="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Clear Sans Regular"/>
                </a:rPr>
                <a:t>gian</a:t>
              </a:r>
              <a:r>
                <a:rPr lang="en-US" sz="2499" dirty="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Clear Sans Regular"/>
                </a:rPr>
                <a:t>còn</a:t>
              </a:r>
              <a:r>
                <a:rPr lang="en-US" sz="2499" dirty="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Clear Sans Regular"/>
                </a:rPr>
                <a:t>hạn</a:t>
              </a:r>
              <a:r>
                <a:rPr lang="en-US" sz="2499" dirty="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Clear Sans Regular"/>
                </a:rPr>
                <a:t>chế</a:t>
              </a:r>
              <a:endParaRPr lang="en-US" sz="2499" dirty="0">
                <a:solidFill>
                  <a:srgbClr val="000000"/>
                </a:solidFill>
                <a:latin typeface="Clear Sans Regular"/>
              </a:endParaRPr>
            </a:p>
            <a:p>
              <a:pPr algn="just">
                <a:lnSpc>
                  <a:spcPts val="3249"/>
                </a:lnSpc>
              </a:pPr>
              <a:r>
                <a:rPr lang="en-US" sz="2499" dirty="0" err="1">
                  <a:solidFill>
                    <a:srgbClr val="000000"/>
                  </a:solidFill>
                  <a:latin typeface="Clear Sans Regular"/>
                </a:rPr>
                <a:t>Khả</a:t>
              </a:r>
              <a:r>
                <a:rPr lang="en-US" sz="2499" dirty="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Clear Sans Regular"/>
                </a:rPr>
                <a:t>năng</a:t>
              </a:r>
              <a:r>
                <a:rPr lang="en-US" sz="2499" dirty="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Clear Sans Regular"/>
                </a:rPr>
                <a:t>dịch</a:t>
              </a:r>
              <a:r>
                <a:rPr lang="en-US" sz="2499" dirty="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Clear Sans Regular"/>
                </a:rPr>
                <a:t>và</a:t>
              </a:r>
              <a:r>
                <a:rPr lang="en-US" sz="2499" dirty="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Clear Sans Regular"/>
                </a:rPr>
                <a:t>hiểu</a:t>
              </a:r>
              <a:r>
                <a:rPr lang="en-US" sz="2499" dirty="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Clear Sans Regular"/>
                </a:rPr>
                <a:t>tài</a:t>
              </a:r>
              <a:r>
                <a:rPr lang="en-US" sz="2499" dirty="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Clear Sans Regular"/>
                </a:rPr>
                <a:t>liệu</a:t>
              </a:r>
              <a:r>
                <a:rPr lang="en-US" sz="2499" dirty="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Clear Sans Regular"/>
                </a:rPr>
                <a:t>chưa</a:t>
              </a:r>
              <a:r>
                <a:rPr lang="en-US" sz="2499" dirty="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Clear Sans Regular"/>
                </a:rPr>
                <a:t>tốt</a:t>
              </a:r>
              <a:endParaRPr lang="en-US" sz="2499" dirty="0">
                <a:solidFill>
                  <a:srgbClr val="000000"/>
                </a:solidFill>
                <a:latin typeface="Clear Sans Regular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9229"/>
              <a:ext cx="14275343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Hạn chế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5800" y="6605859"/>
            <a:ext cx="10706507" cy="2134166"/>
            <a:chOff x="0" y="0"/>
            <a:chExt cx="14275343" cy="284555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048081"/>
              <a:ext cx="14275343" cy="181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749"/>
                </a:lnSpc>
              </a:pPr>
              <a:r>
                <a:rPr lang="en-US" sz="2499">
                  <a:solidFill>
                    <a:srgbClr val="000000"/>
                  </a:solidFill>
                  <a:latin typeface="Clear Sans Regular"/>
                </a:rPr>
                <a:t>Phát triển ứng dụng có thể phát hiện khuôn mặt thông qua video.</a:t>
              </a:r>
            </a:p>
            <a:p>
              <a:pPr algn="just">
                <a:lnSpc>
                  <a:spcPts val="3749"/>
                </a:lnSpc>
              </a:pPr>
              <a:r>
                <a:rPr lang="en-US" sz="2499">
                  <a:solidFill>
                    <a:srgbClr val="000000"/>
                  </a:solidFill>
                  <a:latin typeface="Clear Sans Regular"/>
                </a:rPr>
                <a:t>Áp dụng được vào những ứng dụng thực tiễn như bảo mật sinh trắc học hay xác định tội phạm trong đám đông qua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9229"/>
              <a:ext cx="14275343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Hướng phát triển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260</Words>
  <Application>Microsoft Office PowerPoint</Application>
  <PresentationFormat>Custom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Baloo</vt:lpstr>
      <vt:lpstr>Arial</vt:lpstr>
      <vt:lpstr>Clear Sans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Blue and Pink Fun Doodle Winter Break Presentation</dc:title>
  <cp:lastModifiedBy>Stray Cat</cp:lastModifiedBy>
  <cp:revision>2</cp:revision>
  <dcterms:created xsi:type="dcterms:W3CDTF">2006-08-16T00:00:00Z</dcterms:created>
  <dcterms:modified xsi:type="dcterms:W3CDTF">2022-12-16T14:35:56Z</dcterms:modified>
  <dc:identifier>DAFU6c6lDaA</dc:identifier>
</cp:coreProperties>
</file>